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308" r:id="rId5"/>
    <p:sldId id="31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660"/>
  </p:normalViewPr>
  <p:slideViewPr>
    <p:cSldViewPr snapToGrid="0">
      <p:cViewPr varScale="1">
        <p:scale>
          <a:sx n="95" d="100"/>
          <a:sy n="95" d="100"/>
        </p:scale>
        <p:origin x="104"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FB3271-6238-4342-A1B8-BBDD22158420}" type="datetimeFigureOut">
              <a:rPr lang="en-GB" smtClean="0"/>
              <a:t>24/02/2026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EB665C-3562-4D8D-9174-BEC7CF2A7439}" type="slidenum">
              <a:rPr lang="en-GB" smtClean="0"/>
              <a:t>‹#›</a:t>
            </a:fld>
            <a:endParaRPr lang="en-GB"/>
          </a:p>
        </p:txBody>
      </p:sp>
    </p:spTree>
    <p:extLst>
      <p:ext uri="{BB962C8B-B14F-4D97-AF65-F5344CB8AC3E}">
        <p14:creationId xmlns:p14="http://schemas.microsoft.com/office/powerpoint/2010/main" val="722617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A0153-7077-0BC3-16BD-E90DB8236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0F82B5-E883-D881-9617-97406435F30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D4BBAB3-581A-FE71-84A1-83E2C866EFD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chemeClr val="accent2"/>
              </a:solidFill>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en-GB" sz="1800" dirty="0">
              <a:solidFill>
                <a:schemeClr val="accent2"/>
              </a:solidFill>
            </a:endParaRPr>
          </a:p>
        </p:txBody>
      </p:sp>
      <p:sp>
        <p:nvSpPr>
          <p:cNvPr id="4" name="Slide Number Placeholder 3">
            <a:extLst>
              <a:ext uri="{FF2B5EF4-FFF2-40B4-BE49-F238E27FC236}">
                <a16:creationId xmlns:a16="http://schemas.microsoft.com/office/drawing/2014/main" id="{8B8C81ED-BFA7-B903-ACE6-71FF885654B0}"/>
              </a:ext>
            </a:extLst>
          </p:cNvPr>
          <p:cNvSpPr>
            <a:spLocks noGrp="1"/>
          </p:cNvSpPr>
          <p:nvPr>
            <p:ph type="sldNum" sz="quarter" idx="5"/>
          </p:nvPr>
        </p:nvSpPr>
        <p:spPr/>
        <p:txBody>
          <a:bodyPr/>
          <a:lstStyle/>
          <a:p>
            <a:fld id="{C5FFA018-0E4F-4BF0-B149-C8FF2BFCAA46}" type="slidenum">
              <a:rPr lang="en-GB" smtClean="0"/>
              <a:t>2</a:t>
            </a:fld>
            <a:endParaRPr lang="en-GB"/>
          </a:p>
        </p:txBody>
      </p:sp>
    </p:spTree>
    <p:extLst>
      <p:ext uri="{BB962C8B-B14F-4D97-AF65-F5344CB8AC3E}">
        <p14:creationId xmlns:p14="http://schemas.microsoft.com/office/powerpoint/2010/main" val="763145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89D1E-41C6-C066-5C45-5C8893413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3A1234D-7E7C-6057-ED55-DBA8DF80B3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9BACD16-943D-049C-69E4-B515D4C7AFA5}"/>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0FAB664D-E086-D11D-BBE1-78C1421FC2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693A24-040E-2DC5-78BC-7B3F26F8DB7F}"/>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780920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92EBC-8043-3DF7-E3AB-8BFF16B89F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69CE63-4EFA-7F81-42FA-E161F9BEB9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360009-292B-31C4-B670-23DB9FD57E8A}"/>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548E2E02-C44A-30A2-8DB5-02ECED77D2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2175ED-9AEE-37E0-1573-F7CC0436A0DD}"/>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418925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D00466-A56D-195E-AF9C-87889E384B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0EE40B-56B8-593F-5D73-DDC9A85921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9517FA-C333-E589-4B85-B19022ADC30A}"/>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43544F13-2B76-AD4E-0621-5F679817CE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BC6671-3902-28E8-6AA8-F4A24D512A80}"/>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35482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39933" y="4868870"/>
            <a:ext cx="5232400" cy="1512887"/>
          </a:xfrm>
        </p:spPr>
        <p:txBody>
          <a:bodyPr lIns="0" tIns="0" rIns="0" bIns="0">
            <a:noAutofit/>
          </a:bodyPr>
          <a:lstStyle>
            <a:lvl1pPr marL="0" indent="0" algn="r">
              <a:lnSpc>
                <a:spcPct val="125000"/>
              </a:lnSpc>
              <a:spcBef>
                <a:spcPts val="0"/>
              </a:spcBef>
              <a:buNone/>
              <a:defRPr sz="1800" spc="-40" baseline="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7" name="Title 6">
            <a:extLst>
              <a:ext uri="{FF2B5EF4-FFF2-40B4-BE49-F238E27FC236}">
                <a16:creationId xmlns:a16="http://schemas.microsoft.com/office/drawing/2014/main" id="{5FE0C437-6B23-196D-3A58-A9CA5FEF2890}"/>
              </a:ext>
            </a:extLst>
          </p:cNvPr>
          <p:cNvSpPr>
            <a:spLocks noGrp="1"/>
          </p:cNvSpPr>
          <p:nvPr>
            <p:ph type="title"/>
          </p:nvPr>
        </p:nvSpPr>
        <p:spPr>
          <a:xfrm>
            <a:off x="6239933" y="3429000"/>
            <a:ext cx="5232400" cy="1440010"/>
          </a:xfrm>
        </p:spPr>
        <p:txBody>
          <a:bodyPr lIns="0" tIns="0" rIns="0" bIns="144000" anchor="b">
            <a:noAutofit/>
          </a:bodyPr>
          <a:lstStyle>
            <a:lvl1pPr algn="r">
              <a:lnSpc>
                <a:spcPts val="3600"/>
              </a:lnSpc>
              <a:defRPr sz="3200" kern="1100" spc="-80" baseline="0">
                <a:solidFill>
                  <a:schemeClr val="tx2"/>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A861A29D-028D-C91F-04BC-1140A8329D95}"/>
              </a:ext>
            </a:extLst>
          </p:cNvPr>
          <p:cNvSpPr/>
          <p:nvPr userDrawn="1"/>
        </p:nvSpPr>
        <p:spPr>
          <a:xfrm>
            <a:off x="12054180" y="3925229"/>
            <a:ext cx="146597" cy="2936688"/>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0"/>
              <a:t>	</a:t>
            </a:r>
          </a:p>
        </p:txBody>
      </p:sp>
      <p:pic>
        <p:nvPicPr>
          <p:cNvPr id="2" name="Graphic 1">
            <a:extLst>
              <a:ext uri="{FF2B5EF4-FFF2-40B4-BE49-F238E27FC236}">
                <a16:creationId xmlns:a16="http://schemas.microsoft.com/office/drawing/2014/main" id="{ED4CAC66-CCD9-AAF5-3D18-C0DEB12E6E6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03534" y="507841"/>
            <a:ext cx="1453503" cy="473234"/>
          </a:xfrm>
          <a:prstGeom prst="rect">
            <a:avLst/>
          </a:prstGeom>
        </p:spPr>
      </p:pic>
      <p:sp>
        <p:nvSpPr>
          <p:cNvPr id="4" name="Freeform: Shape 3">
            <a:extLst>
              <a:ext uri="{FF2B5EF4-FFF2-40B4-BE49-F238E27FC236}">
                <a16:creationId xmlns:a16="http://schemas.microsoft.com/office/drawing/2014/main" id="{0B395EAE-AEF2-350E-98DC-14587C3ABF9E}"/>
              </a:ext>
            </a:extLst>
          </p:cNvPr>
          <p:cNvSpPr/>
          <p:nvPr userDrawn="1"/>
        </p:nvSpPr>
        <p:spPr>
          <a:xfrm>
            <a:off x="0" y="981075"/>
            <a:ext cx="4222877" cy="5872656"/>
          </a:xfrm>
          <a:custGeom>
            <a:avLst/>
            <a:gdLst>
              <a:gd name="connsiteX0" fmla="*/ 0 w 4679342"/>
              <a:gd name="connsiteY0" fmla="*/ 6492240 h 6492240"/>
              <a:gd name="connsiteX1" fmla="*/ 3089082 w 4679342"/>
              <a:gd name="connsiteY1" fmla="*/ 6492240 h 6492240"/>
              <a:gd name="connsiteX2" fmla="*/ 4679342 w 4679342"/>
              <a:gd name="connsiteY2" fmla="*/ 636104 h 6492240"/>
              <a:gd name="connsiteX3" fmla="*/ 2198535 w 4679342"/>
              <a:gd name="connsiteY3" fmla="*/ 0 h 6492240"/>
              <a:gd name="connsiteX4" fmla="*/ 489005 w 4679342"/>
              <a:gd name="connsiteY4" fmla="*/ 1482918 h 6492240"/>
              <a:gd name="connsiteX5" fmla="*/ 19878 w 4679342"/>
              <a:gd name="connsiteY5" fmla="*/ 123245 h 6492240"/>
              <a:gd name="connsiteX6" fmla="*/ 0 w 4679342"/>
              <a:gd name="connsiteY6" fmla="*/ 6492240 h 6492240"/>
              <a:gd name="connsiteX0" fmla="*/ 0 w 4679342"/>
              <a:gd name="connsiteY0" fmla="*/ 6492240 h 6492240"/>
              <a:gd name="connsiteX1" fmla="*/ 3089082 w 4679342"/>
              <a:gd name="connsiteY1" fmla="*/ 6492240 h 6492240"/>
              <a:gd name="connsiteX2" fmla="*/ 4679342 w 4679342"/>
              <a:gd name="connsiteY2" fmla="*/ 636104 h 6492240"/>
              <a:gd name="connsiteX3" fmla="*/ 2198535 w 4679342"/>
              <a:gd name="connsiteY3" fmla="*/ 0 h 6492240"/>
              <a:gd name="connsiteX4" fmla="*/ 489005 w 4679342"/>
              <a:gd name="connsiteY4" fmla="*/ 1482918 h 6492240"/>
              <a:gd name="connsiteX5" fmla="*/ 11927 w 4679342"/>
              <a:gd name="connsiteY5" fmla="*/ 91439 h 6492240"/>
              <a:gd name="connsiteX6" fmla="*/ 0 w 4679342"/>
              <a:gd name="connsiteY6" fmla="*/ 6492240 h 6492240"/>
              <a:gd name="connsiteX0" fmla="*/ 11969 w 4691311"/>
              <a:gd name="connsiteY0" fmla="*/ 6492240 h 6492240"/>
              <a:gd name="connsiteX1" fmla="*/ 3101051 w 4691311"/>
              <a:gd name="connsiteY1" fmla="*/ 6492240 h 6492240"/>
              <a:gd name="connsiteX2" fmla="*/ 4691311 w 4691311"/>
              <a:gd name="connsiteY2" fmla="*/ 636104 h 6492240"/>
              <a:gd name="connsiteX3" fmla="*/ 2210504 w 4691311"/>
              <a:gd name="connsiteY3" fmla="*/ 0 h 6492240"/>
              <a:gd name="connsiteX4" fmla="*/ 500974 w 4691311"/>
              <a:gd name="connsiteY4" fmla="*/ 1482918 h 6492240"/>
              <a:gd name="connsiteX5" fmla="*/ 42 w 4691311"/>
              <a:gd name="connsiteY5" fmla="*/ 75536 h 6492240"/>
              <a:gd name="connsiteX6" fmla="*/ 11969 w 4691311"/>
              <a:gd name="connsiteY6" fmla="*/ 6492240 h 6492240"/>
              <a:gd name="connsiteX0" fmla="*/ 69 w 4679411"/>
              <a:gd name="connsiteY0" fmla="*/ 6492240 h 6492240"/>
              <a:gd name="connsiteX1" fmla="*/ 3089151 w 4679411"/>
              <a:gd name="connsiteY1" fmla="*/ 6492240 h 6492240"/>
              <a:gd name="connsiteX2" fmla="*/ 4679411 w 4679411"/>
              <a:gd name="connsiteY2" fmla="*/ 636104 h 6492240"/>
              <a:gd name="connsiteX3" fmla="*/ 2198604 w 4679411"/>
              <a:gd name="connsiteY3" fmla="*/ 0 h 6492240"/>
              <a:gd name="connsiteX4" fmla="*/ 489074 w 4679411"/>
              <a:gd name="connsiteY4" fmla="*/ 1482918 h 6492240"/>
              <a:gd name="connsiteX5" fmla="*/ 69 w 4679411"/>
              <a:gd name="connsiteY5" fmla="*/ 55658 h 6492240"/>
              <a:gd name="connsiteX6" fmla="*/ 69 w 4679411"/>
              <a:gd name="connsiteY6" fmla="*/ 6492240 h 6492240"/>
              <a:gd name="connsiteX0" fmla="*/ 0 w 4679342"/>
              <a:gd name="connsiteY0" fmla="*/ 6492240 h 6492240"/>
              <a:gd name="connsiteX1" fmla="*/ 3089082 w 4679342"/>
              <a:gd name="connsiteY1" fmla="*/ 6492240 h 6492240"/>
              <a:gd name="connsiteX2" fmla="*/ 4679342 w 4679342"/>
              <a:gd name="connsiteY2" fmla="*/ 636104 h 6492240"/>
              <a:gd name="connsiteX3" fmla="*/ 2198535 w 4679342"/>
              <a:gd name="connsiteY3" fmla="*/ 0 h 6492240"/>
              <a:gd name="connsiteX4" fmla="*/ 489005 w 4679342"/>
              <a:gd name="connsiteY4" fmla="*/ 1482918 h 6492240"/>
              <a:gd name="connsiteX5" fmla="*/ 19878 w 4679342"/>
              <a:gd name="connsiteY5" fmla="*/ 53670 h 6492240"/>
              <a:gd name="connsiteX6" fmla="*/ 0 w 4679342"/>
              <a:gd name="connsiteY6" fmla="*/ 6492240 h 6492240"/>
              <a:gd name="connsiteX0" fmla="*/ 0 w 4669403"/>
              <a:gd name="connsiteY0" fmla="*/ 6488264 h 6492240"/>
              <a:gd name="connsiteX1" fmla="*/ 3079143 w 4669403"/>
              <a:gd name="connsiteY1" fmla="*/ 6492240 h 6492240"/>
              <a:gd name="connsiteX2" fmla="*/ 4669403 w 4669403"/>
              <a:gd name="connsiteY2" fmla="*/ 636104 h 6492240"/>
              <a:gd name="connsiteX3" fmla="*/ 2188596 w 4669403"/>
              <a:gd name="connsiteY3" fmla="*/ 0 h 6492240"/>
              <a:gd name="connsiteX4" fmla="*/ 479066 w 4669403"/>
              <a:gd name="connsiteY4" fmla="*/ 1482918 h 6492240"/>
              <a:gd name="connsiteX5" fmla="*/ 9939 w 4669403"/>
              <a:gd name="connsiteY5" fmla="*/ 53670 h 6492240"/>
              <a:gd name="connsiteX6" fmla="*/ 0 w 4669403"/>
              <a:gd name="connsiteY6" fmla="*/ 6488264 h 6492240"/>
              <a:gd name="connsiteX0" fmla="*/ 0 w 4669403"/>
              <a:gd name="connsiteY0" fmla="*/ 6488264 h 6492240"/>
              <a:gd name="connsiteX1" fmla="*/ 3079143 w 4669403"/>
              <a:gd name="connsiteY1" fmla="*/ 6492240 h 6492240"/>
              <a:gd name="connsiteX2" fmla="*/ 4669403 w 4669403"/>
              <a:gd name="connsiteY2" fmla="*/ 636104 h 6492240"/>
              <a:gd name="connsiteX3" fmla="*/ 2188596 w 4669403"/>
              <a:gd name="connsiteY3" fmla="*/ 0 h 6492240"/>
              <a:gd name="connsiteX4" fmla="*/ 479066 w 4669403"/>
              <a:gd name="connsiteY4" fmla="*/ 1482918 h 6492240"/>
              <a:gd name="connsiteX5" fmla="*/ 5963 w 4669403"/>
              <a:gd name="connsiteY5" fmla="*/ 45719 h 6492240"/>
              <a:gd name="connsiteX6" fmla="*/ 0 w 4669403"/>
              <a:gd name="connsiteY6" fmla="*/ 6488264 h 6492240"/>
              <a:gd name="connsiteX0" fmla="*/ 2050 w 4663502"/>
              <a:gd name="connsiteY0" fmla="*/ 6488264 h 6492240"/>
              <a:gd name="connsiteX1" fmla="*/ 3073242 w 4663502"/>
              <a:gd name="connsiteY1" fmla="*/ 6492240 h 6492240"/>
              <a:gd name="connsiteX2" fmla="*/ 4663502 w 4663502"/>
              <a:gd name="connsiteY2" fmla="*/ 636104 h 6492240"/>
              <a:gd name="connsiteX3" fmla="*/ 2182695 w 4663502"/>
              <a:gd name="connsiteY3" fmla="*/ 0 h 6492240"/>
              <a:gd name="connsiteX4" fmla="*/ 473165 w 4663502"/>
              <a:gd name="connsiteY4" fmla="*/ 1482918 h 6492240"/>
              <a:gd name="connsiteX5" fmla="*/ 62 w 4663502"/>
              <a:gd name="connsiteY5" fmla="*/ 45719 h 6492240"/>
              <a:gd name="connsiteX6" fmla="*/ 2050 w 4663502"/>
              <a:gd name="connsiteY6" fmla="*/ 6488264 h 6492240"/>
              <a:gd name="connsiteX0" fmla="*/ 69 w 4663508"/>
              <a:gd name="connsiteY0" fmla="*/ 6490252 h 6492240"/>
              <a:gd name="connsiteX1" fmla="*/ 3073248 w 4663508"/>
              <a:gd name="connsiteY1" fmla="*/ 6492240 h 6492240"/>
              <a:gd name="connsiteX2" fmla="*/ 4663508 w 4663508"/>
              <a:gd name="connsiteY2" fmla="*/ 636104 h 6492240"/>
              <a:gd name="connsiteX3" fmla="*/ 2182701 w 4663508"/>
              <a:gd name="connsiteY3" fmla="*/ 0 h 6492240"/>
              <a:gd name="connsiteX4" fmla="*/ 473171 w 4663508"/>
              <a:gd name="connsiteY4" fmla="*/ 1482918 h 6492240"/>
              <a:gd name="connsiteX5" fmla="*/ 68 w 4663508"/>
              <a:gd name="connsiteY5" fmla="*/ 45719 h 6492240"/>
              <a:gd name="connsiteX6" fmla="*/ 69 w 4663508"/>
              <a:gd name="connsiteY6" fmla="*/ 6490252 h 6492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3508" h="6492240">
                <a:moveTo>
                  <a:pt x="69" y="6490252"/>
                </a:moveTo>
                <a:lnTo>
                  <a:pt x="3073248" y="6492240"/>
                </a:lnTo>
                <a:lnTo>
                  <a:pt x="4663508" y="636104"/>
                </a:lnTo>
                <a:lnTo>
                  <a:pt x="2182701" y="0"/>
                </a:lnTo>
                <a:lnTo>
                  <a:pt x="473171" y="1482918"/>
                </a:lnTo>
                <a:cubicBezTo>
                  <a:pt x="316795" y="1029694"/>
                  <a:pt x="156444" y="498943"/>
                  <a:pt x="68" y="45719"/>
                </a:cubicBezTo>
                <a:cubicBezTo>
                  <a:pt x="-1257" y="2168717"/>
                  <a:pt x="17296" y="4367254"/>
                  <a:pt x="69" y="6490252"/>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5" name="Group 4">
            <a:extLst>
              <a:ext uri="{FF2B5EF4-FFF2-40B4-BE49-F238E27FC236}">
                <a16:creationId xmlns:a16="http://schemas.microsoft.com/office/drawing/2014/main" id="{22E69594-1FCC-2C62-597B-44A1660109AE}"/>
              </a:ext>
            </a:extLst>
          </p:cNvPr>
          <p:cNvGrpSpPr/>
          <p:nvPr userDrawn="1"/>
        </p:nvGrpSpPr>
        <p:grpSpPr>
          <a:xfrm>
            <a:off x="-22303" y="981075"/>
            <a:ext cx="4331443" cy="5888853"/>
            <a:chOff x="-18047" y="210553"/>
            <a:chExt cx="4898542" cy="6659857"/>
          </a:xfrm>
        </p:grpSpPr>
        <p:sp>
          <p:nvSpPr>
            <p:cNvPr id="6" name="Freeform: Shape 5">
              <a:extLst>
                <a:ext uri="{FF2B5EF4-FFF2-40B4-BE49-F238E27FC236}">
                  <a16:creationId xmlns:a16="http://schemas.microsoft.com/office/drawing/2014/main" id="{C849A250-73DB-5CC5-8D3D-A1F44EA49A8C}"/>
                </a:ext>
              </a:extLst>
            </p:cNvPr>
            <p:cNvSpPr/>
            <p:nvPr userDrawn="1"/>
          </p:nvSpPr>
          <p:spPr>
            <a:xfrm>
              <a:off x="6016" y="210553"/>
              <a:ext cx="2544679" cy="6647447"/>
            </a:xfrm>
            <a:custGeom>
              <a:avLst/>
              <a:gdLst>
                <a:gd name="connsiteX0" fmla="*/ 0 w 2544679"/>
                <a:gd name="connsiteY0" fmla="*/ 0 h 6647447"/>
                <a:gd name="connsiteX1" fmla="*/ 306805 w 2544679"/>
                <a:gd name="connsiteY1" fmla="*/ 78205 h 6647447"/>
                <a:gd name="connsiteX2" fmla="*/ 2544679 w 2544679"/>
                <a:gd name="connsiteY2" fmla="*/ 6647447 h 6647447"/>
              </a:gdLst>
              <a:ahLst/>
              <a:cxnLst>
                <a:cxn ang="0">
                  <a:pos x="connsiteX0" y="connsiteY0"/>
                </a:cxn>
                <a:cxn ang="0">
                  <a:pos x="connsiteX1" y="connsiteY1"/>
                </a:cxn>
                <a:cxn ang="0">
                  <a:pos x="connsiteX2" y="connsiteY2"/>
                </a:cxn>
              </a:cxnLst>
              <a:rect l="l" t="t" r="r" b="b"/>
              <a:pathLst>
                <a:path w="2544679" h="6647447">
                  <a:moveTo>
                    <a:pt x="0" y="0"/>
                  </a:moveTo>
                  <a:lnTo>
                    <a:pt x="306805" y="78205"/>
                  </a:lnTo>
                  <a:lnTo>
                    <a:pt x="2544679" y="6647447"/>
                  </a:ln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Freeform: Shape 7">
              <a:extLst>
                <a:ext uri="{FF2B5EF4-FFF2-40B4-BE49-F238E27FC236}">
                  <a16:creationId xmlns:a16="http://schemas.microsoft.com/office/drawing/2014/main" id="{D2227619-EB09-2128-8566-B30FD0EB2B00}"/>
                </a:ext>
              </a:extLst>
            </p:cNvPr>
            <p:cNvSpPr/>
            <p:nvPr userDrawn="1"/>
          </p:nvSpPr>
          <p:spPr>
            <a:xfrm>
              <a:off x="-18047" y="914400"/>
              <a:ext cx="4896852" cy="5955632"/>
            </a:xfrm>
            <a:custGeom>
              <a:avLst/>
              <a:gdLst>
                <a:gd name="connsiteX0" fmla="*/ 0 w 4896852"/>
                <a:gd name="connsiteY0" fmla="*/ 2286000 h 5955632"/>
                <a:gd name="connsiteX1" fmla="*/ 2616868 w 4896852"/>
                <a:gd name="connsiteY1" fmla="*/ 0 h 5955632"/>
                <a:gd name="connsiteX2" fmla="*/ 4896852 w 4896852"/>
                <a:gd name="connsiteY2" fmla="*/ 607595 h 5955632"/>
                <a:gd name="connsiteX3" fmla="*/ 3453063 w 4896852"/>
                <a:gd name="connsiteY3" fmla="*/ 5955632 h 5955632"/>
              </a:gdLst>
              <a:ahLst/>
              <a:cxnLst>
                <a:cxn ang="0">
                  <a:pos x="connsiteX0" y="connsiteY0"/>
                </a:cxn>
                <a:cxn ang="0">
                  <a:pos x="connsiteX1" y="connsiteY1"/>
                </a:cxn>
                <a:cxn ang="0">
                  <a:pos x="connsiteX2" y="connsiteY2"/>
                </a:cxn>
                <a:cxn ang="0">
                  <a:pos x="connsiteX3" y="connsiteY3"/>
                </a:cxn>
              </a:cxnLst>
              <a:rect l="l" t="t" r="r" b="b"/>
              <a:pathLst>
                <a:path w="4896852" h="5955632">
                  <a:moveTo>
                    <a:pt x="0" y="2286000"/>
                  </a:moveTo>
                  <a:lnTo>
                    <a:pt x="2616868" y="0"/>
                  </a:lnTo>
                  <a:lnTo>
                    <a:pt x="4896852" y="607595"/>
                  </a:lnTo>
                  <a:lnTo>
                    <a:pt x="3453063" y="5955632"/>
                  </a:ln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Freeform: Shape 8">
              <a:extLst>
                <a:ext uri="{FF2B5EF4-FFF2-40B4-BE49-F238E27FC236}">
                  <a16:creationId xmlns:a16="http://schemas.microsoft.com/office/drawing/2014/main" id="{035BC6F6-6834-8340-1845-E345D4FE0EA3}"/>
                </a:ext>
              </a:extLst>
            </p:cNvPr>
            <p:cNvSpPr/>
            <p:nvPr userDrawn="1"/>
          </p:nvSpPr>
          <p:spPr>
            <a:xfrm>
              <a:off x="-6016" y="1522539"/>
              <a:ext cx="4886511" cy="4288714"/>
            </a:xfrm>
            <a:custGeom>
              <a:avLst/>
              <a:gdLst>
                <a:gd name="connsiteX0" fmla="*/ 0 w 4884821"/>
                <a:gd name="connsiteY0" fmla="*/ 4307306 h 4307306"/>
                <a:gd name="connsiteX1" fmla="*/ 4884821 w 4884821"/>
                <a:gd name="connsiteY1" fmla="*/ 0 h 4307306"/>
                <a:gd name="connsiteX0" fmla="*/ 0 w 4886511"/>
                <a:gd name="connsiteY0" fmla="*/ 4288714 h 4288714"/>
                <a:gd name="connsiteX1" fmla="*/ 4886511 w 4886511"/>
                <a:gd name="connsiteY1" fmla="*/ 0 h 4288714"/>
              </a:gdLst>
              <a:ahLst/>
              <a:cxnLst>
                <a:cxn ang="0">
                  <a:pos x="connsiteX0" y="connsiteY0"/>
                </a:cxn>
                <a:cxn ang="0">
                  <a:pos x="connsiteX1" y="connsiteY1"/>
                </a:cxn>
              </a:cxnLst>
              <a:rect l="l" t="t" r="r" b="b"/>
              <a:pathLst>
                <a:path w="4886511" h="4288714">
                  <a:moveTo>
                    <a:pt x="0" y="4288714"/>
                  </a:moveTo>
                  <a:lnTo>
                    <a:pt x="4886511" y="0"/>
                  </a:ln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Freeform: Shape 11">
              <a:extLst>
                <a:ext uri="{FF2B5EF4-FFF2-40B4-BE49-F238E27FC236}">
                  <a16:creationId xmlns:a16="http://schemas.microsoft.com/office/drawing/2014/main" id="{7EB01916-B61E-AD7C-B1DE-5196F7C0595E}"/>
                </a:ext>
              </a:extLst>
            </p:cNvPr>
            <p:cNvSpPr/>
            <p:nvPr userDrawn="1"/>
          </p:nvSpPr>
          <p:spPr>
            <a:xfrm>
              <a:off x="-7906" y="298155"/>
              <a:ext cx="322617" cy="1233436"/>
            </a:xfrm>
            <a:custGeom>
              <a:avLst/>
              <a:gdLst>
                <a:gd name="connsiteX0" fmla="*/ 342900 w 342900"/>
                <a:gd name="connsiteY0" fmla="*/ 0 h 1245268"/>
                <a:gd name="connsiteX1" fmla="*/ 0 w 342900"/>
                <a:gd name="connsiteY1" fmla="*/ 1245268 h 1245268"/>
                <a:gd name="connsiteX0" fmla="*/ 332758 w 332758"/>
                <a:gd name="connsiteY0" fmla="*/ 0 h 1241887"/>
                <a:gd name="connsiteX1" fmla="*/ 0 w 332758"/>
                <a:gd name="connsiteY1" fmla="*/ 1241887 h 1241887"/>
                <a:gd name="connsiteX0" fmla="*/ 322617 w 322617"/>
                <a:gd name="connsiteY0" fmla="*/ 0 h 1233436"/>
                <a:gd name="connsiteX1" fmla="*/ 0 w 322617"/>
                <a:gd name="connsiteY1" fmla="*/ 1233436 h 1233436"/>
              </a:gdLst>
              <a:ahLst/>
              <a:cxnLst>
                <a:cxn ang="0">
                  <a:pos x="connsiteX0" y="connsiteY0"/>
                </a:cxn>
                <a:cxn ang="0">
                  <a:pos x="connsiteX1" y="connsiteY1"/>
                </a:cxn>
              </a:cxnLst>
              <a:rect l="l" t="t" r="r" b="b"/>
              <a:pathLst>
                <a:path w="322617" h="1233436">
                  <a:moveTo>
                    <a:pt x="322617" y="0"/>
                  </a:moveTo>
                  <a:cubicBezTo>
                    <a:pt x="208317" y="415089"/>
                    <a:pt x="114300" y="818347"/>
                    <a:pt x="0" y="1233436"/>
                  </a:cubicBez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3" name="Freeform: Shape 12">
              <a:extLst>
                <a:ext uri="{FF2B5EF4-FFF2-40B4-BE49-F238E27FC236}">
                  <a16:creationId xmlns:a16="http://schemas.microsoft.com/office/drawing/2014/main" id="{72F0F2BE-193C-7C01-353A-92B57AD32647}"/>
                </a:ext>
              </a:extLst>
            </p:cNvPr>
            <p:cNvSpPr/>
            <p:nvPr userDrawn="1"/>
          </p:nvSpPr>
          <p:spPr>
            <a:xfrm>
              <a:off x="1002201" y="914745"/>
              <a:ext cx="1605469" cy="5950761"/>
            </a:xfrm>
            <a:custGeom>
              <a:avLst/>
              <a:gdLst>
                <a:gd name="connsiteX0" fmla="*/ 1576136 w 1576136"/>
                <a:gd name="connsiteY0" fmla="*/ 0 h 5961647"/>
                <a:gd name="connsiteX1" fmla="*/ 0 w 1576136"/>
                <a:gd name="connsiteY1" fmla="*/ 5961647 h 5961647"/>
                <a:gd name="connsiteX0" fmla="*/ 1714499 w 1714499"/>
                <a:gd name="connsiteY0" fmla="*/ 0 h 5576636"/>
                <a:gd name="connsiteX1" fmla="*/ 0 w 1714499"/>
                <a:gd name="connsiteY1" fmla="*/ 5576636 h 5576636"/>
                <a:gd name="connsiteX0" fmla="*/ 1612230 w 1612230"/>
                <a:gd name="connsiteY0" fmla="*/ 0 h 5967663"/>
                <a:gd name="connsiteX1" fmla="*/ 0 w 1612230"/>
                <a:gd name="connsiteY1" fmla="*/ 5967663 h 5967663"/>
                <a:gd name="connsiteX0" fmla="*/ 1597018 w 1597018"/>
                <a:gd name="connsiteY0" fmla="*/ 0 h 5937239"/>
                <a:gd name="connsiteX1" fmla="*/ 0 w 1597018"/>
                <a:gd name="connsiteY1" fmla="*/ 5937239 h 5937239"/>
                <a:gd name="connsiteX0" fmla="*/ 1605469 w 1605469"/>
                <a:gd name="connsiteY0" fmla="*/ 0 h 5950761"/>
                <a:gd name="connsiteX1" fmla="*/ 0 w 1605469"/>
                <a:gd name="connsiteY1" fmla="*/ 5950761 h 5950761"/>
              </a:gdLst>
              <a:ahLst/>
              <a:cxnLst>
                <a:cxn ang="0">
                  <a:pos x="connsiteX0" y="connsiteY0"/>
                </a:cxn>
                <a:cxn ang="0">
                  <a:pos x="connsiteX1" y="connsiteY1"/>
                </a:cxn>
              </a:cxnLst>
              <a:rect l="l" t="t" r="r" b="b"/>
              <a:pathLst>
                <a:path w="1605469" h="5950761">
                  <a:moveTo>
                    <a:pt x="1605469" y="0"/>
                  </a:moveTo>
                  <a:cubicBezTo>
                    <a:pt x="1080090" y="1987216"/>
                    <a:pt x="525379" y="3963545"/>
                    <a:pt x="0" y="5950761"/>
                  </a:cubicBez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Freeform: Shape 15">
              <a:extLst>
                <a:ext uri="{FF2B5EF4-FFF2-40B4-BE49-F238E27FC236}">
                  <a16:creationId xmlns:a16="http://schemas.microsoft.com/office/drawing/2014/main" id="{BF97D6AE-9CF4-A7B5-9B86-4FEB45E88BFE}"/>
                </a:ext>
              </a:extLst>
            </p:cNvPr>
            <p:cNvSpPr/>
            <p:nvPr userDrawn="1"/>
          </p:nvSpPr>
          <p:spPr>
            <a:xfrm>
              <a:off x="-1788" y="5461307"/>
              <a:ext cx="481264" cy="1409103"/>
            </a:xfrm>
            <a:custGeom>
              <a:avLst/>
              <a:gdLst>
                <a:gd name="connsiteX0" fmla="*/ 0 w 481263"/>
                <a:gd name="connsiteY0" fmla="*/ 0 h 1413710"/>
                <a:gd name="connsiteX1" fmla="*/ 481263 w 481263"/>
                <a:gd name="connsiteY1" fmla="*/ 1413710 h 1413710"/>
                <a:gd name="connsiteX0" fmla="*/ 0 w 495083"/>
                <a:gd name="connsiteY0" fmla="*/ 0 h 1390677"/>
                <a:gd name="connsiteX1" fmla="*/ 495083 w 495083"/>
                <a:gd name="connsiteY1" fmla="*/ 1390677 h 1390677"/>
                <a:gd name="connsiteX0" fmla="*/ 0 w 481264"/>
                <a:gd name="connsiteY0" fmla="*/ 0 h 1409103"/>
                <a:gd name="connsiteX1" fmla="*/ 481264 w 481264"/>
                <a:gd name="connsiteY1" fmla="*/ 1409103 h 1409103"/>
              </a:gdLst>
              <a:ahLst/>
              <a:cxnLst>
                <a:cxn ang="0">
                  <a:pos x="connsiteX0" y="connsiteY0"/>
                </a:cxn>
                <a:cxn ang="0">
                  <a:pos x="connsiteX1" y="connsiteY1"/>
                </a:cxn>
              </a:cxnLst>
              <a:rect l="l" t="t" r="r" b="b"/>
              <a:pathLst>
                <a:path w="481264" h="1409103">
                  <a:moveTo>
                    <a:pt x="0" y="0"/>
                  </a:moveTo>
                  <a:lnTo>
                    <a:pt x="481264" y="1409103"/>
                  </a:lnTo>
                </a:path>
              </a:pathLst>
            </a:custGeom>
            <a:noFill/>
            <a:ln>
              <a:solidFill>
                <a:schemeClr val="accent1"/>
              </a:solid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Tree>
    <p:extLst>
      <p:ext uri="{BB962C8B-B14F-4D97-AF65-F5344CB8AC3E}">
        <p14:creationId xmlns:p14="http://schemas.microsoft.com/office/powerpoint/2010/main" val="3591767131"/>
      </p:ext>
    </p:extLst>
  </p:cSld>
  <p:clrMapOvr>
    <a:masterClrMapping/>
  </p:clrMapOvr>
  <p:extLst>
    <p:ext uri="{DCECCB84-F9BA-43D5-87BE-67443E8EF086}">
      <p15:sldGuideLst xmlns:p15="http://schemas.microsoft.com/office/powerpoint/2012/main">
        <p15:guide id="2" pos="7227">
          <p15:clr>
            <a:srgbClr val="FBAE40"/>
          </p15:clr>
        </p15:guide>
        <p15:guide id="3" orient="horz" pos="254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ED4B3-593F-7DB0-532A-B3A5B350D5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775B2A-3DE6-DA19-4AD8-BFD7AD45F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CEC598-D842-DEFC-B70C-9A02A35E6CE5}"/>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09D702BC-F040-0A89-141A-3201EC2909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47A663-3F23-0615-FE04-627AE87253F6}"/>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469920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70D9-A420-1D2D-007E-166EBBA081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15C0376-01BB-0ADC-C1D3-625BFD5968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60FA53-F9E1-7310-378A-B6433A0E1ED9}"/>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4774E190-D776-5B25-94F2-4A54B9E3D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DFC769-63AA-AC97-24F8-CF9CA8FB4AF5}"/>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67970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F06DA-1A76-42F3-A9EE-6E92C6CA539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7A5377-3B00-12F7-D061-69E10C6BC7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FA2A330-D6E8-14B7-430E-1ED7866C92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6023B2-19DB-D045-40BC-43EC3A96443E}"/>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6" name="Footer Placeholder 5">
            <a:extLst>
              <a:ext uri="{FF2B5EF4-FFF2-40B4-BE49-F238E27FC236}">
                <a16:creationId xmlns:a16="http://schemas.microsoft.com/office/drawing/2014/main" id="{DD64A558-911B-F130-E35A-57CB8D7A3A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1E7BA5-F49F-E70A-117A-07E14C2ACEA8}"/>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3623234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2B614-4110-7D4E-F979-DAC1C0AC07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EF6784-DDAE-A65E-0417-409C217A4F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B8DCB7-8EAA-0462-5DB5-0A7B3D3B11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284060-60CD-940B-41B6-5A9B080AE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740E9B-80C7-2E82-904D-4F8A9BD045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8BF27B-B64B-DE63-6500-40850E80A2CA}"/>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8" name="Footer Placeholder 7">
            <a:extLst>
              <a:ext uri="{FF2B5EF4-FFF2-40B4-BE49-F238E27FC236}">
                <a16:creationId xmlns:a16="http://schemas.microsoft.com/office/drawing/2014/main" id="{06EFACA6-4811-8ED2-9A52-B42341F3A72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0EE1359-9C17-7366-C655-B92E9DA5EF14}"/>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2351737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7F13C-F98A-69EA-2EF7-2DD90CA246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530436-68F4-EB33-C754-1D671B483FF7}"/>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4" name="Footer Placeholder 3">
            <a:extLst>
              <a:ext uri="{FF2B5EF4-FFF2-40B4-BE49-F238E27FC236}">
                <a16:creationId xmlns:a16="http://schemas.microsoft.com/office/drawing/2014/main" id="{E4E28639-5326-0DDC-3986-D5907F6061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2190578-8A6C-8596-75B3-061E3E217DE5}"/>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55101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F75F02-5284-B382-0DAE-A9BBCB543ACD}"/>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3" name="Footer Placeholder 2">
            <a:extLst>
              <a:ext uri="{FF2B5EF4-FFF2-40B4-BE49-F238E27FC236}">
                <a16:creationId xmlns:a16="http://schemas.microsoft.com/office/drawing/2014/main" id="{C02BE694-906F-9B0B-658D-439D1E4B832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113C589-9113-34EE-7F01-230C13E86973}"/>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3562245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4F701-3387-8F0D-9A84-5F3C73B215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36D916F-A8EB-5C02-10E4-B3E4FF2A9B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53D4B1-E059-8073-C924-6190133825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21135E-A7AB-48F4-15E5-604B62C94DD1}"/>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6" name="Footer Placeholder 5">
            <a:extLst>
              <a:ext uri="{FF2B5EF4-FFF2-40B4-BE49-F238E27FC236}">
                <a16:creationId xmlns:a16="http://schemas.microsoft.com/office/drawing/2014/main" id="{C2042E99-DF3C-D52F-765C-AF765148FA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7CC7D2-E71F-3D2A-70E0-F0FB7E2D1915}"/>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5036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96D9-AD72-BCC8-7C28-4FB4F61708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F3DC7C-CF59-36EC-B943-6BC852B7CE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A03842F-A792-E2F9-7322-46A5BAFDC7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3EACC9-0721-05B1-D57E-D4A7A1009377}"/>
              </a:ext>
            </a:extLst>
          </p:cNvPr>
          <p:cNvSpPr>
            <a:spLocks noGrp="1"/>
          </p:cNvSpPr>
          <p:nvPr>
            <p:ph type="dt" sz="half" idx="10"/>
          </p:nvPr>
        </p:nvSpPr>
        <p:spPr/>
        <p:txBody>
          <a:bodyPr/>
          <a:lstStyle/>
          <a:p>
            <a:fld id="{850EA0F5-22B7-4728-AF2A-7E08DC49CAAA}" type="datetimeFigureOut">
              <a:rPr lang="en-GB" smtClean="0"/>
              <a:t>24/02/2026</a:t>
            </a:fld>
            <a:endParaRPr lang="en-GB"/>
          </a:p>
        </p:txBody>
      </p:sp>
      <p:sp>
        <p:nvSpPr>
          <p:cNvPr id="6" name="Footer Placeholder 5">
            <a:extLst>
              <a:ext uri="{FF2B5EF4-FFF2-40B4-BE49-F238E27FC236}">
                <a16:creationId xmlns:a16="http://schemas.microsoft.com/office/drawing/2014/main" id="{53499AD3-E2CE-4583-1CFF-89EA523C26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E8A57B-C453-E1EF-435E-43ECC968373A}"/>
              </a:ext>
            </a:extLst>
          </p:cNvPr>
          <p:cNvSpPr>
            <a:spLocks noGrp="1"/>
          </p:cNvSpPr>
          <p:nvPr>
            <p:ph type="sldNum" sz="quarter" idx="12"/>
          </p:nvPr>
        </p:nvSpPr>
        <p:spPr/>
        <p:txBody>
          <a:bodyPr/>
          <a:lstStyle/>
          <a:p>
            <a:fld id="{3BE1B129-BAC4-41B3-995F-4D641B72758C}" type="slidenum">
              <a:rPr lang="en-GB" smtClean="0"/>
              <a:t>‹#›</a:t>
            </a:fld>
            <a:endParaRPr lang="en-GB"/>
          </a:p>
        </p:txBody>
      </p:sp>
    </p:spTree>
    <p:extLst>
      <p:ext uri="{BB962C8B-B14F-4D97-AF65-F5344CB8AC3E}">
        <p14:creationId xmlns:p14="http://schemas.microsoft.com/office/powerpoint/2010/main" val="4413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983CB0-223A-7571-5460-F126DF36E5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F6413D-6FA6-3541-4492-C651FCDC22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A9E7FA-A02F-5C2B-0AC3-308755140C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0EA0F5-22B7-4728-AF2A-7E08DC49CAAA}" type="datetimeFigureOut">
              <a:rPr lang="en-GB" smtClean="0"/>
              <a:t>24/02/2026</a:t>
            </a:fld>
            <a:endParaRPr lang="en-GB"/>
          </a:p>
        </p:txBody>
      </p:sp>
      <p:sp>
        <p:nvSpPr>
          <p:cNvPr id="5" name="Footer Placeholder 4">
            <a:extLst>
              <a:ext uri="{FF2B5EF4-FFF2-40B4-BE49-F238E27FC236}">
                <a16:creationId xmlns:a16="http://schemas.microsoft.com/office/drawing/2014/main" id="{ECFB4628-2EB9-6B7E-7CDB-24E87DDFF7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B65CD56-3D23-7DAB-6EEC-98D82CA2EB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E1B129-BAC4-41B3-995F-4D641B72758C}" type="slidenum">
              <a:rPr lang="en-GB" smtClean="0"/>
              <a:t>‹#›</a:t>
            </a:fld>
            <a:endParaRPr lang="en-GB"/>
          </a:p>
        </p:txBody>
      </p:sp>
    </p:spTree>
    <p:extLst>
      <p:ext uri="{BB962C8B-B14F-4D97-AF65-F5344CB8AC3E}">
        <p14:creationId xmlns:p14="http://schemas.microsoft.com/office/powerpoint/2010/main" val="4240273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A27B6B7-1316-C1ED-5A57-CA99B4B1655F}"/>
              </a:ext>
            </a:extLst>
          </p:cNvPr>
          <p:cNvSpPr>
            <a:spLocks noGrp="1"/>
          </p:cNvSpPr>
          <p:nvPr>
            <p:ph type="subTitle" idx="1"/>
          </p:nvPr>
        </p:nvSpPr>
        <p:spPr/>
        <p:txBody>
          <a:bodyPr/>
          <a:lstStyle/>
          <a:p>
            <a:r>
              <a:rPr lang="en-GB" dirty="0"/>
              <a:t>April 2026</a:t>
            </a:r>
          </a:p>
        </p:txBody>
      </p:sp>
      <p:sp>
        <p:nvSpPr>
          <p:cNvPr id="3" name="Title 2">
            <a:extLst>
              <a:ext uri="{FF2B5EF4-FFF2-40B4-BE49-F238E27FC236}">
                <a16:creationId xmlns:a16="http://schemas.microsoft.com/office/drawing/2014/main" id="{1EB22DE4-8DB6-86BC-2773-B16D1CA35123}"/>
              </a:ext>
            </a:extLst>
          </p:cNvPr>
          <p:cNvSpPr>
            <a:spLocks noGrp="1"/>
          </p:cNvSpPr>
          <p:nvPr>
            <p:ph type="title"/>
          </p:nvPr>
        </p:nvSpPr>
        <p:spPr>
          <a:xfrm>
            <a:off x="6239933" y="2922814"/>
            <a:ext cx="5232400" cy="1440010"/>
          </a:xfrm>
        </p:spPr>
        <p:txBody>
          <a:bodyPr/>
          <a:lstStyle/>
          <a:p>
            <a:r>
              <a:rPr lang="en-GB" dirty="0"/>
              <a:t>Marex FX Limited - Safeguarding</a:t>
            </a:r>
          </a:p>
        </p:txBody>
      </p:sp>
    </p:spTree>
    <p:extLst>
      <p:ext uri="{BB962C8B-B14F-4D97-AF65-F5344CB8AC3E}">
        <p14:creationId xmlns:p14="http://schemas.microsoft.com/office/powerpoint/2010/main" val="1138599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15CC8-D74C-E1CF-10E6-64C1EEC6749C}"/>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4928D4E6-9CE4-BD98-B5B8-317BB2537182}"/>
              </a:ext>
            </a:extLst>
          </p:cNvPr>
          <p:cNvSpPr txBox="1">
            <a:spLocks/>
          </p:cNvSpPr>
          <p:nvPr/>
        </p:nvSpPr>
        <p:spPr>
          <a:xfrm>
            <a:off x="334964" y="563332"/>
            <a:ext cx="9892539" cy="720724"/>
          </a:xfrm>
          <a:prstGeom prst="rect">
            <a:avLst/>
          </a:prstGeom>
        </p:spPr>
        <p:txBody>
          <a:bodyPr vert="horz" lIns="0" tIns="0" rIns="0" bIns="0" rtlCol="0" anchor="b">
            <a:normAutofit/>
          </a:bodyPr>
          <a:lstStyle>
            <a:lvl1pPr algn="l" defTabSz="914377" rtl="0" eaLnBrk="1" latinLnBrk="0" hangingPunct="1">
              <a:lnSpc>
                <a:spcPct val="90000"/>
              </a:lnSpc>
              <a:spcBef>
                <a:spcPct val="0"/>
              </a:spcBef>
              <a:buNone/>
              <a:defRPr sz="2200" kern="1200">
                <a:solidFill>
                  <a:schemeClr val="tx2"/>
                </a:solidFill>
                <a:latin typeface="+mj-lt"/>
                <a:ea typeface="+mj-ea"/>
                <a:cs typeface="+mj-cs"/>
              </a:defRPr>
            </a:lvl1pPr>
          </a:lstStyle>
          <a:p>
            <a:endParaRPr lang="en-GB" sz="1800" dirty="0">
              <a:solidFill>
                <a:schemeClr val="accent3"/>
              </a:solidFill>
            </a:endParaRPr>
          </a:p>
        </p:txBody>
      </p:sp>
      <p:sp>
        <p:nvSpPr>
          <p:cNvPr id="7" name="TextBox 6">
            <a:extLst>
              <a:ext uri="{FF2B5EF4-FFF2-40B4-BE49-F238E27FC236}">
                <a16:creationId xmlns:a16="http://schemas.microsoft.com/office/drawing/2014/main" id="{88B23DAF-F73F-E3C7-0785-EB2C4AFA331B}"/>
              </a:ext>
            </a:extLst>
          </p:cNvPr>
          <p:cNvSpPr txBox="1"/>
          <p:nvPr/>
        </p:nvSpPr>
        <p:spPr>
          <a:xfrm>
            <a:off x="507534" y="247475"/>
            <a:ext cx="4639112" cy="646331"/>
          </a:xfrm>
          <a:prstGeom prst="rect">
            <a:avLst/>
          </a:prstGeom>
          <a:noFill/>
        </p:spPr>
        <p:txBody>
          <a:bodyPr wrap="square" rtlCol="0">
            <a:spAutoFit/>
          </a:bodyPr>
          <a:lstStyle/>
          <a:p>
            <a:r>
              <a:rPr lang="en-GB" u="sng" dirty="0"/>
              <a:t>Marex FX Limited (“Marex FX” – Safeguarding Funds Flow</a:t>
            </a:r>
          </a:p>
        </p:txBody>
      </p:sp>
      <p:pic>
        <p:nvPicPr>
          <p:cNvPr id="10" name="Graphic 9" descr="Bank outline">
            <a:extLst>
              <a:ext uri="{FF2B5EF4-FFF2-40B4-BE49-F238E27FC236}">
                <a16:creationId xmlns:a16="http://schemas.microsoft.com/office/drawing/2014/main" id="{C33F98FE-5218-59AB-943C-C4E1AA34B7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53201" y="2775442"/>
            <a:ext cx="914400" cy="914400"/>
          </a:xfrm>
          <a:prstGeom prst="rect">
            <a:avLst/>
          </a:prstGeom>
        </p:spPr>
      </p:pic>
      <p:pic>
        <p:nvPicPr>
          <p:cNvPr id="12" name="Graphic 11" descr="Internet Banking with solid fill">
            <a:extLst>
              <a:ext uri="{FF2B5EF4-FFF2-40B4-BE49-F238E27FC236}">
                <a16:creationId xmlns:a16="http://schemas.microsoft.com/office/drawing/2014/main" id="{6FAAE04A-A91E-0952-4067-1AF93C5FBE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70606" y="2951207"/>
            <a:ext cx="658905" cy="658905"/>
          </a:xfrm>
          <a:prstGeom prst="rect">
            <a:avLst/>
          </a:prstGeom>
        </p:spPr>
      </p:pic>
      <p:sp>
        <p:nvSpPr>
          <p:cNvPr id="13" name="TextBox 12">
            <a:extLst>
              <a:ext uri="{FF2B5EF4-FFF2-40B4-BE49-F238E27FC236}">
                <a16:creationId xmlns:a16="http://schemas.microsoft.com/office/drawing/2014/main" id="{B6787280-166C-FA79-EF06-1B6763307116}"/>
              </a:ext>
            </a:extLst>
          </p:cNvPr>
          <p:cNvSpPr txBox="1"/>
          <p:nvPr/>
        </p:nvSpPr>
        <p:spPr>
          <a:xfrm>
            <a:off x="507534" y="3689842"/>
            <a:ext cx="1479176" cy="461665"/>
          </a:xfrm>
          <a:prstGeom prst="rect">
            <a:avLst/>
          </a:prstGeom>
          <a:noFill/>
        </p:spPr>
        <p:txBody>
          <a:bodyPr wrap="square" rtlCol="0">
            <a:spAutoFit/>
          </a:bodyPr>
          <a:lstStyle/>
          <a:p>
            <a:pPr algn="ctr"/>
            <a:r>
              <a:rPr lang="en-GB" sz="1200" dirty="0"/>
              <a:t>Client’s Bank Account</a:t>
            </a:r>
          </a:p>
        </p:txBody>
      </p:sp>
      <p:cxnSp>
        <p:nvCxnSpPr>
          <p:cNvPr id="15" name="Straight Arrow Connector 14">
            <a:extLst>
              <a:ext uri="{FF2B5EF4-FFF2-40B4-BE49-F238E27FC236}">
                <a16:creationId xmlns:a16="http://schemas.microsoft.com/office/drawing/2014/main" id="{477D3D34-DA2B-7EBB-D64B-1380494547A4}"/>
              </a:ext>
            </a:extLst>
          </p:cNvPr>
          <p:cNvCxnSpPr>
            <a:cxnSpLocks/>
          </p:cNvCxnSpPr>
          <p:nvPr/>
        </p:nvCxnSpPr>
        <p:spPr>
          <a:xfrm>
            <a:off x="4345991" y="5184398"/>
            <a:ext cx="308473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BA7D882E-9973-E16F-2639-811EF4DF3F54}"/>
              </a:ext>
            </a:extLst>
          </p:cNvPr>
          <p:cNvSpPr txBox="1"/>
          <p:nvPr/>
        </p:nvSpPr>
        <p:spPr>
          <a:xfrm>
            <a:off x="2970812" y="3689841"/>
            <a:ext cx="1617963" cy="461665"/>
          </a:xfrm>
          <a:prstGeom prst="rect">
            <a:avLst/>
          </a:prstGeom>
          <a:noFill/>
        </p:spPr>
        <p:txBody>
          <a:bodyPr wrap="square" rtlCol="0">
            <a:spAutoFit/>
          </a:bodyPr>
          <a:lstStyle/>
          <a:p>
            <a:pPr algn="ctr"/>
            <a:r>
              <a:rPr lang="en-GB" sz="1200" dirty="0"/>
              <a:t>Marex FX Operating Account – Currency X</a:t>
            </a:r>
          </a:p>
        </p:txBody>
      </p:sp>
      <p:pic>
        <p:nvPicPr>
          <p:cNvPr id="17" name="Graphic 16" descr="Bank outline">
            <a:extLst>
              <a:ext uri="{FF2B5EF4-FFF2-40B4-BE49-F238E27FC236}">
                <a16:creationId xmlns:a16="http://schemas.microsoft.com/office/drawing/2014/main" id="{5C2A4B02-75D7-0AB8-8F5E-015D2E7E79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55602" y="4782854"/>
            <a:ext cx="792759" cy="792759"/>
          </a:xfrm>
          <a:prstGeom prst="rect">
            <a:avLst/>
          </a:prstGeom>
        </p:spPr>
      </p:pic>
      <p:sp>
        <p:nvSpPr>
          <p:cNvPr id="18" name="TextBox 17">
            <a:extLst>
              <a:ext uri="{FF2B5EF4-FFF2-40B4-BE49-F238E27FC236}">
                <a16:creationId xmlns:a16="http://schemas.microsoft.com/office/drawing/2014/main" id="{8CBD5CAB-5EE0-48E6-3343-511EA941DBDB}"/>
              </a:ext>
            </a:extLst>
          </p:cNvPr>
          <p:cNvSpPr txBox="1"/>
          <p:nvPr/>
        </p:nvSpPr>
        <p:spPr>
          <a:xfrm>
            <a:off x="3006096" y="5575613"/>
            <a:ext cx="1479176" cy="461665"/>
          </a:xfrm>
          <a:prstGeom prst="rect">
            <a:avLst/>
          </a:prstGeom>
          <a:noFill/>
        </p:spPr>
        <p:txBody>
          <a:bodyPr wrap="square" rtlCol="0">
            <a:spAutoFit/>
          </a:bodyPr>
          <a:lstStyle/>
          <a:p>
            <a:pPr algn="ctr"/>
            <a:r>
              <a:rPr lang="en-GB" sz="1200" dirty="0"/>
              <a:t>Liquidity Provider – Currency X</a:t>
            </a:r>
          </a:p>
        </p:txBody>
      </p:sp>
      <p:cxnSp>
        <p:nvCxnSpPr>
          <p:cNvPr id="20" name="Straight Arrow Connector 19">
            <a:extLst>
              <a:ext uri="{FF2B5EF4-FFF2-40B4-BE49-F238E27FC236}">
                <a16:creationId xmlns:a16="http://schemas.microsoft.com/office/drawing/2014/main" id="{A277B016-7116-0D80-9C1D-C5AFDE97C586}"/>
              </a:ext>
            </a:extLst>
          </p:cNvPr>
          <p:cNvCxnSpPr/>
          <p:nvPr/>
        </p:nvCxnSpPr>
        <p:spPr>
          <a:xfrm>
            <a:off x="3745684" y="4186108"/>
            <a:ext cx="0" cy="4405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97A07B55-9B6E-11F6-8536-676DCBFD74F0}"/>
              </a:ext>
            </a:extLst>
          </p:cNvPr>
          <p:cNvCxnSpPr/>
          <p:nvPr/>
        </p:nvCxnSpPr>
        <p:spPr>
          <a:xfrm>
            <a:off x="1746807" y="3289888"/>
            <a:ext cx="144290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22" name="Graphic 21" descr="Bank outline">
            <a:extLst>
              <a:ext uri="{FF2B5EF4-FFF2-40B4-BE49-F238E27FC236}">
                <a16:creationId xmlns:a16="http://schemas.microsoft.com/office/drawing/2014/main" id="{09FF3269-D97A-2744-5B91-D5940CF724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30729" y="4782854"/>
            <a:ext cx="792760" cy="792760"/>
          </a:xfrm>
          <a:prstGeom prst="rect">
            <a:avLst/>
          </a:prstGeom>
        </p:spPr>
      </p:pic>
      <p:sp>
        <p:nvSpPr>
          <p:cNvPr id="23" name="TextBox 22">
            <a:extLst>
              <a:ext uri="{FF2B5EF4-FFF2-40B4-BE49-F238E27FC236}">
                <a16:creationId xmlns:a16="http://schemas.microsoft.com/office/drawing/2014/main" id="{872011D5-BFE2-E9D7-30CC-2705FFC931F0}"/>
              </a:ext>
            </a:extLst>
          </p:cNvPr>
          <p:cNvSpPr txBox="1"/>
          <p:nvPr/>
        </p:nvSpPr>
        <p:spPr>
          <a:xfrm>
            <a:off x="7085417" y="5575613"/>
            <a:ext cx="1479176" cy="461665"/>
          </a:xfrm>
          <a:prstGeom prst="rect">
            <a:avLst/>
          </a:prstGeom>
          <a:noFill/>
        </p:spPr>
        <p:txBody>
          <a:bodyPr wrap="square" rtlCol="0">
            <a:spAutoFit/>
          </a:bodyPr>
          <a:lstStyle/>
          <a:p>
            <a:pPr algn="ctr"/>
            <a:r>
              <a:rPr lang="en-GB" sz="1200" dirty="0"/>
              <a:t>Liquidity Provider – Currency Y</a:t>
            </a:r>
          </a:p>
        </p:txBody>
      </p:sp>
      <p:sp>
        <p:nvSpPr>
          <p:cNvPr id="25" name="TextBox 24">
            <a:extLst>
              <a:ext uri="{FF2B5EF4-FFF2-40B4-BE49-F238E27FC236}">
                <a16:creationId xmlns:a16="http://schemas.microsoft.com/office/drawing/2014/main" id="{37D3842F-1E49-23D2-585A-2DF21F2A6E02}"/>
              </a:ext>
            </a:extLst>
          </p:cNvPr>
          <p:cNvSpPr txBox="1"/>
          <p:nvPr/>
        </p:nvSpPr>
        <p:spPr>
          <a:xfrm>
            <a:off x="4921084" y="5237059"/>
            <a:ext cx="1820411" cy="338554"/>
          </a:xfrm>
          <a:prstGeom prst="rect">
            <a:avLst/>
          </a:prstGeom>
          <a:noFill/>
        </p:spPr>
        <p:txBody>
          <a:bodyPr wrap="square" rtlCol="0">
            <a:spAutoFit/>
          </a:bodyPr>
          <a:lstStyle/>
          <a:p>
            <a:pPr algn="ctr"/>
            <a:r>
              <a:rPr lang="en-GB" sz="800" dirty="0">
                <a:solidFill>
                  <a:srgbClr val="7030A0"/>
                </a:solidFill>
              </a:rPr>
              <a:t>Currencies exchanged with the liquidity provider via FX contract</a:t>
            </a:r>
          </a:p>
        </p:txBody>
      </p:sp>
      <p:pic>
        <p:nvPicPr>
          <p:cNvPr id="26" name="Graphic 25" descr="Bank outline">
            <a:extLst>
              <a:ext uri="{FF2B5EF4-FFF2-40B4-BE49-F238E27FC236}">
                <a16:creationId xmlns:a16="http://schemas.microsoft.com/office/drawing/2014/main" id="{173D8E9D-EE0D-9ACB-5D61-D4A74F34FA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67805" y="2775441"/>
            <a:ext cx="914400" cy="914400"/>
          </a:xfrm>
          <a:prstGeom prst="rect">
            <a:avLst/>
          </a:prstGeom>
        </p:spPr>
      </p:pic>
      <p:sp>
        <p:nvSpPr>
          <p:cNvPr id="27" name="TextBox 26">
            <a:extLst>
              <a:ext uri="{FF2B5EF4-FFF2-40B4-BE49-F238E27FC236}">
                <a16:creationId xmlns:a16="http://schemas.microsoft.com/office/drawing/2014/main" id="{D83566A5-BC93-BE5B-93E7-B7C42E075B64}"/>
              </a:ext>
            </a:extLst>
          </p:cNvPr>
          <p:cNvSpPr txBox="1"/>
          <p:nvPr/>
        </p:nvSpPr>
        <p:spPr>
          <a:xfrm>
            <a:off x="7085416" y="3689840"/>
            <a:ext cx="1617963" cy="461665"/>
          </a:xfrm>
          <a:prstGeom prst="rect">
            <a:avLst/>
          </a:prstGeom>
          <a:noFill/>
        </p:spPr>
        <p:txBody>
          <a:bodyPr wrap="square" rtlCol="0">
            <a:spAutoFit/>
          </a:bodyPr>
          <a:lstStyle/>
          <a:p>
            <a:pPr algn="ctr"/>
            <a:r>
              <a:rPr lang="en-GB" sz="1200" dirty="0"/>
              <a:t>Marex FX Operating Account – Currency Y</a:t>
            </a:r>
          </a:p>
        </p:txBody>
      </p:sp>
      <p:pic>
        <p:nvPicPr>
          <p:cNvPr id="32" name="Graphic 31" descr="Internet Banking with solid fill">
            <a:extLst>
              <a:ext uri="{FF2B5EF4-FFF2-40B4-BE49-F238E27FC236}">
                <a16:creationId xmlns:a16="http://schemas.microsoft.com/office/drawing/2014/main" id="{BD68F63D-23FD-1C56-B667-6CF1EF36F08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227113" y="2951207"/>
            <a:ext cx="658905" cy="658905"/>
          </a:xfrm>
          <a:prstGeom prst="rect">
            <a:avLst/>
          </a:prstGeom>
        </p:spPr>
      </p:pic>
      <p:sp>
        <p:nvSpPr>
          <p:cNvPr id="33" name="TextBox 32">
            <a:extLst>
              <a:ext uri="{FF2B5EF4-FFF2-40B4-BE49-F238E27FC236}">
                <a16:creationId xmlns:a16="http://schemas.microsoft.com/office/drawing/2014/main" id="{3F1594CD-E521-242F-9CD0-7381FDB54434}"/>
              </a:ext>
            </a:extLst>
          </p:cNvPr>
          <p:cNvSpPr txBox="1"/>
          <p:nvPr/>
        </p:nvSpPr>
        <p:spPr>
          <a:xfrm>
            <a:off x="9864041" y="3689842"/>
            <a:ext cx="1479176" cy="461665"/>
          </a:xfrm>
          <a:prstGeom prst="rect">
            <a:avLst/>
          </a:prstGeom>
          <a:noFill/>
        </p:spPr>
        <p:txBody>
          <a:bodyPr wrap="square" rtlCol="0">
            <a:spAutoFit/>
          </a:bodyPr>
          <a:lstStyle/>
          <a:p>
            <a:pPr algn="ctr"/>
            <a:r>
              <a:rPr lang="en-GB" sz="1200" dirty="0"/>
              <a:t>Third Party Bank Account</a:t>
            </a:r>
          </a:p>
        </p:txBody>
      </p:sp>
      <p:cxnSp>
        <p:nvCxnSpPr>
          <p:cNvPr id="34" name="Straight Arrow Connector 33">
            <a:extLst>
              <a:ext uri="{FF2B5EF4-FFF2-40B4-BE49-F238E27FC236}">
                <a16:creationId xmlns:a16="http://schemas.microsoft.com/office/drawing/2014/main" id="{78011B24-6AD3-4022-132F-F753B24F6260}"/>
              </a:ext>
            </a:extLst>
          </p:cNvPr>
          <p:cNvCxnSpPr>
            <a:cxnSpLocks/>
          </p:cNvCxnSpPr>
          <p:nvPr/>
        </p:nvCxnSpPr>
        <p:spPr>
          <a:xfrm>
            <a:off x="8522288" y="3259827"/>
            <a:ext cx="149274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38" name="Graphic 37" descr="Bank with solid fill">
            <a:extLst>
              <a:ext uri="{FF2B5EF4-FFF2-40B4-BE49-F238E27FC236}">
                <a16:creationId xmlns:a16="http://schemas.microsoft.com/office/drawing/2014/main" id="{266AEC87-80C0-1FB5-67D1-B6A3EFB327F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233961" y="952253"/>
            <a:ext cx="914400" cy="914400"/>
          </a:xfrm>
          <a:prstGeom prst="rect">
            <a:avLst/>
          </a:prstGeom>
        </p:spPr>
      </p:pic>
      <p:sp>
        <p:nvSpPr>
          <p:cNvPr id="39" name="TextBox 38">
            <a:extLst>
              <a:ext uri="{FF2B5EF4-FFF2-40B4-BE49-F238E27FC236}">
                <a16:creationId xmlns:a16="http://schemas.microsoft.com/office/drawing/2014/main" id="{4C4E218B-A06F-8BAC-C740-E5AF7CE90224}"/>
              </a:ext>
            </a:extLst>
          </p:cNvPr>
          <p:cNvSpPr txBox="1"/>
          <p:nvPr/>
        </p:nvSpPr>
        <p:spPr>
          <a:xfrm>
            <a:off x="2882179" y="1778569"/>
            <a:ext cx="1617963" cy="646331"/>
          </a:xfrm>
          <a:prstGeom prst="rect">
            <a:avLst/>
          </a:prstGeom>
          <a:noFill/>
        </p:spPr>
        <p:txBody>
          <a:bodyPr wrap="square" rtlCol="0">
            <a:spAutoFit/>
          </a:bodyPr>
          <a:lstStyle/>
          <a:p>
            <a:pPr algn="ctr"/>
            <a:r>
              <a:rPr lang="en-GB" sz="1200" dirty="0"/>
              <a:t>Marex FX Safeguarding Account – Currency X</a:t>
            </a:r>
          </a:p>
        </p:txBody>
      </p:sp>
      <p:cxnSp>
        <p:nvCxnSpPr>
          <p:cNvPr id="41" name="Straight Arrow Connector 40">
            <a:extLst>
              <a:ext uri="{FF2B5EF4-FFF2-40B4-BE49-F238E27FC236}">
                <a16:creationId xmlns:a16="http://schemas.microsoft.com/office/drawing/2014/main" id="{651260C3-71DF-249B-1AE9-C8B8416AF3CA}"/>
              </a:ext>
            </a:extLst>
          </p:cNvPr>
          <p:cNvCxnSpPr>
            <a:cxnSpLocks/>
          </p:cNvCxnSpPr>
          <p:nvPr/>
        </p:nvCxnSpPr>
        <p:spPr>
          <a:xfrm flipV="1">
            <a:off x="3565312" y="2382473"/>
            <a:ext cx="0" cy="3929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62829309-1CFD-1360-3349-9A7253970DB1}"/>
              </a:ext>
            </a:extLst>
          </p:cNvPr>
          <p:cNvCxnSpPr>
            <a:cxnSpLocks/>
          </p:cNvCxnSpPr>
          <p:nvPr/>
        </p:nvCxnSpPr>
        <p:spPr>
          <a:xfrm>
            <a:off x="3858945" y="2382473"/>
            <a:ext cx="0" cy="44043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04E86B85-2C93-676E-62BE-649E8ECDE98A}"/>
              </a:ext>
            </a:extLst>
          </p:cNvPr>
          <p:cNvSpPr txBox="1"/>
          <p:nvPr/>
        </p:nvSpPr>
        <p:spPr>
          <a:xfrm>
            <a:off x="2025081" y="2295014"/>
            <a:ext cx="1442906" cy="461665"/>
          </a:xfrm>
          <a:prstGeom prst="rect">
            <a:avLst/>
          </a:prstGeom>
          <a:noFill/>
        </p:spPr>
        <p:txBody>
          <a:bodyPr wrap="square" rtlCol="0">
            <a:spAutoFit/>
          </a:bodyPr>
          <a:lstStyle/>
          <a:p>
            <a:pPr algn="ctr"/>
            <a:r>
              <a:rPr lang="en-GB" sz="800" dirty="0">
                <a:solidFill>
                  <a:srgbClr val="7030A0"/>
                </a:solidFill>
              </a:rPr>
              <a:t>Payment Services Relevant Funds Received Pre-Settlement Date</a:t>
            </a:r>
          </a:p>
        </p:txBody>
      </p:sp>
      <p:sp>
        <p:nvSpPr>
          <p:cNvPr id="46" name="TextBox 45">
            <a:extLst>
              <a:ext uri="{FF2B5EF4-FFF2-40B4-BE49-F238E27FC236}">
                <a16:creationId xmlns:a16="http://schemas.microsoft.com/office/drawing/2014/main" id="{A0AB34BA-2F24-7643-CB59-A3CB36A32C08}"/>
              </a:ext>
            </a:extLst>
          </p:cNvPr>
          <p:cNvSpPr txBox="1"/>
          <p:nvPr/>
        </p:nvSpPr>
        <p:spPr>
          <a:xfrm>
            <a:off x="3985308" y="2313776"/>
            <a:ext cx="1547769" cy="338554"/>
          </a:xfrm>
          <a:prstGeom prst="rect">
            <a:avLst/>
          </a:prstGeom>
          <a:noFill/>
        </p:spPr>
        <p:txBody>
          <a:bodyPr wrap="square" rtlCol="0">
            <a:spAutoFit/>
          </a:bodyPr>
          <a:lstStyle/>
          <a:p>
            <a:pPr algn="ctr"/>
            <a:r>
              <a:rPr lang="en-GB" sz="800" dirty="0">
                <a:solidFill>
                  <a:srgbClr val="7030A0"/>
                </a:solidFill>
              </a:rPr>
              <a:t>Payment Services Relevant Funds on Settlement Date</a:t>
            </a:r>
          </a:p>
        </p:txBody>
      </p:sp>
      <p:pic>
        <p:nvPicPr>
          <p:cNvPr id="47" name="Graphic 46" descr="Bank with solid fill">
            <a:extLst>
              <a:ext uri="{FF2B5EF4-FFF2-40B4-BE49-F238E27FC236}">
                <a16:creationId xmlns:a16="http://schemas.microsoft.com/office/drawing/2014/main" id="{7AA31433-5280-8EB6-1F7E-162004A608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99669" y="972010"/>
            <a:ext cx="914400" cy="914400"/>
          </a:xfrm>
          <a:prstGeom prst="rect">
            <a:avLst/>
          </a:prstGeom>
        </p:spPr>
      </p:pic>
      <p:sp>
        <p:nvSpPr>
          <p:cNvPr id="48" name="TextBox 47">
            <a:extLst>
              <a:ext uri="{FF2B5EF4-FFF2-40B4-BE49-F238E27FC236}">
                <a16:creationId xmlns:a16="http://schemas.microsoft.com/office/drawing/2014/main" id="{428C4662-B213-31C1-F764-92BA72EB143A}"/>
              </a:ext>
            </a:extLst>
          </p:cNvPr>
          <p:cNvSpPr txBox="1"/>
          <p:nvPr/>
        </p:nvSpPr>
        <p:spPr>
          <a:xfrm>
            <a:off x="7047887" y="1798326"/>
            <a:ext cx="1617963" cy="646331"/>
          </a:xfrm>
          <a:prstGeom prst="rect">
            <a:avLst/>
          </a:prstGeom>
          <a:noFill/>
        </p:spPr>
        <p:txBody>
          <a:bodyPr wrap="square" rtlCol="0">
            <a:spAutoFit/>
          </a:bodyPr>
          <a:lstStyle/>
          <a:p>
            <a:pPr algn="ctr"/>
            <a:r>
              <a:rPr lang="en-GB" sz="1200" dirty="0"/>
              <a:t>Marex FX Safeguarding Account – Currency Y</a:t>
            </a:r>
          </a:p>
        </p:txBody>
      </p:sp>
      <p:cxnSp>
        <p:nvCxnSpPr>
          <p:cNvPr id="49" name="Straight Arrow Connector 48">
            <a:extLst>
              <a:ext uri="{FF2B5EF4-FFF2-40B4-BE49-F238E27FC236}">
                <a16:creationId xmlns:a16="http://schemas.microsoft.com/office/drawing/2014/main" id="{43C677CB-C57D-DC2A-DC1A-318D0756D94C}"/>
              </a:ext>
            </a:extLst>
          </p:cNvPr>
          <p:cNvCxnSpPr>
            <a:cxnSpLocks/>
          </p:cNvCxnSpPr>
          <p:nvPr/>
        </p:nvCxnSpPr>
        <p:spPr>
          <a:xfrm flipV="1">
            <a:off x="7697468" y="2382473"/>
            <a:ext cx="0" cy="4127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a:extLst>
              <a:ext uri="{FF2B5EF4-FFF2-40B4-BE49-F238E27FC236}">
                <a16:creationId xmlns:a16="http://schemas.microsoft.com/office/drawing/2014/main" id="{93F35D3E-ACB5-4DB3-ADD4-F8ACF850B746}"/>
              </a:ext>
            </a:extLst>
          </p:cNvPr>
          <p:cNvCxnSpPr>
            <a:cxnSpLocks/>
          </p:cNvCxnSpPr>
          <p:nvPr/>
        </p:nvCxnSpPr>
        <p:spPr>
          <a:xfrm>
            <a:off x="7974322" y="2444657"/>
            <a:ext cx="0" cy="40460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id="{86A709A5-5FAC-0CC2-006F-A20251B3313C}"/>
              </a:ext>
            </a:extLst>
          </p:cNvPr>
          <p:cNvSpPr txBox="1"/>
          <p:nvPr/>
        </p:nvSpPr>
        <p:spPr>
          <a:xfrm>
            <a:off x="6104909" y="2312370"/>
            <a:ext cx="1547769" cy="461665"/>
          </a:xfrm>
          <a:prstGeom prst="rect">
            <a:avLst/>
          </a:prstGeom>
          <a:noFill/>
        </p:spPr>
        <p:txBody>
          <a:bodyPr wrap="square" rtlCol="0">
            <a:spAutoFit/>
          </a:bodyPr>
          <a:lstStyle/>
          <a:p>
            <a:pPr algn="ctr"/>
            <a:r>
              <a:rPr lang="en-GB" sz="800" dirty="0">
                <a:solidFill>
                  <a:srgbClr val="7030A0"/>
                </a:solidFill>
              </a:rPr>
              <a:t>Payment Services Relevant Funds Held Pending Future-Dated Settlement</a:t>
            </a:r>
          </a:p>
        </p:txBody>
      </p:sp>
      <p:sp>
        <p:nvSpPr>
          <p:cNvPr id="52" name="TextBox 51">
            <a:extLst>
              <a:ext uri="{FF2B5EF4-FFF2-40B4-BE49-F238E27FC236}">
                <a16:creationId xmlns:a16="http://schemas.microsoft.com/office/drawing/2014/main" id="{E3EEEBCC-3B59-6455-B39D-71EA3866895D}"/>
              </a:ext>
            </a:extLst>
          </p:cNvPr>
          <p:cNvSpPr txBox="1"/>
          <p:nvPr/>
        </p:nvSpPr>
        <p:spPr>
          <a:xfrm>
            <a:off x="8151015" y="2312371"/>
            <a:ext cx="1547769" cy="461665"/>
          </a:xfrm>
          <a:prstGeom prst="rect">
            <a:avLst/>
          </a:prstGeom>
          <a:noFill/>
        </p:spPr>
        <p:txBody>
          <a:bodyPr wrap="square" rtlCol="0">
            <a:spAutoFit/>
          </a:bodyPr>
          <a:lstStyle/>
          <a:p>
            <a:pPr algn="ctr"/>
            <a:r>
              <a:rPr lang="en-GB" sz="800" dirty="0">
                <a:solidFill>
                  <a:srgbClr val="7030A0"/>
                </a:solidFill>
              </a:rPr>
              <a:t>Payment Services Relevant Funds on Future Settlement Date</a:t>
            </a:r>
          </a:p>
        </p:txBody>
      </p:sp>
      <p:cxnSp>
        <p:nvCxnSpPr>
          <p:cNvPr id="55" name="Straight Arrow Connector 54">
            <a:extLst>
              <a:ext uri="{FF2B5EF4-FFF2-40B4-BE49-F238E27FC236}">
                <a16:creationId xmlns:a16="http://schemas.microsoft.com/office/drawing/2014/main" id="{37F9CAD5-1060-A06F-9A0C-A082D3E8524E}"/>
              </a:ext>
            </a:extLst>
          </p:cNvPr>
          <p:cNvCxnSpPr>
            <a:cxnSpLocks/>
          </p:cNvCxnSpPr>
          <p:nvPr/>
        </p:nvCxnSpPr>
        <p:spPr>
          <a:xfrm flipV="1">
            <a:off x="7825005" y="4186108"/>
            <a:ext cx="0" cy="5175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6" name="TextBox 55">
            <a:extLst>
              <a:ext uri="{FF2B5EF4-FFF2-40B4-BE49-F238E27FC236}">
                <a16:creationId xmlns:a16="http://schemas.microsoft.com/office/drawing/2014/main" id="{54C06D1E-B0FC-A3A6-9AF3-AD030CA9E94E}"/>
              </a:ext>
            </a:extLst>
          </p:cNvPr>
          <p:cNvSpPr txBox="1"/>
          <p:nvPr/>
        </p:nvSpPr>
        <p:spPr>
          <a:xfrm>
            <a:off x="376632" y="5882188"/>
            <a:ext cx="11288260" cy="1031051"/>
          </a:xfrm>
          <a:prstGeom prst="rect">
            <a:avLst/>
          </a:prstGeom>
          <a:noFill/>
        </p:spPr>
        <p:txBody>
          <a:bodyPr wrap="square" rtlCol="0">
            <a:spAutoFit/>
          </a:bodyPr>
          <a:lstStyle/>
          <a:p>
            <a:endParaRPr lang="en-GB" sz="900" dirty="0"/>
          </a:p>
          <a:p>
            <a:r>
              <a:rPr lang="en-GB" sz="900" dirty="0"/>
              <a:t>*</a:t>
            </a:r>
            <a:r>
              <a:rPr lang="en-GB" sz="800" dirty="0"/>
              <a:t>Relevant Funds are those received from a payment service provider for the execution of a payment transaction on behalf of a payment service user i.e., money received by the firm for settlement of foreign exchange transactions with instructions from clients for the money to be paid out to third parties, otherwise known as ‘third-party payments’.</a:t>
            </a:r>
          </a:p>
          <a:p>
            <a:endParaRPr lang="en-GB" sz="1000" b="1" i="1" dirty="0"/>
          </a:p>
          <a:p>
            <a:pPr algn="ctr"/>
            <a:r>
              <a:rPr lang="en-GB" sz="800" dirty="0"/>
              <a:t>In the unlikely event we become insolvent, your Relevant Funds will be safeguarded and would be protected from the claims of third parties. An insolvency practitioner would be appointed to return your money to you, less any administration costs for doing so.</a:t>
            </a:r>
          </a:p>
          <a:p>
            <a:endParaRPr lang="en-GB" sz="900" dirty="0"/>
          </a:p>
        </p:txBody>
      </p:sp>
    </p:spTree>
    <p:extLst>
      <p:ext uri="{BB962C8B-B14F-4D97-AF65-F5344CB8AC3E}">
        <p14:creationId xmlns:p14="http://schemas.microsoft.com/office/powerpoint/2010/main" val="3630702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9168D311282C84E88D82A46642A3FA4" ma:contentTypeVersion="24" ma:contentTypeDescription="Create a new document." ma:contentTypeScope="" ma:versionID="f18496067b85576275bed339762da2ea">
  <xsd:schema xmlns:xsd="http://www.w3.org/2001/XMLSchema" xmlns:xs="http://www.w3.org/2001/XMLSchema" xmlns:p="http://schemas.microsoft.com/office/2006/metadata/properties" xmlns:ns2="2ca85e5b-2e8d-4920-b782-547ab2b91b5f" xmlns:ns3="2ec7e3c1-4b2b-404b-843a-ad2deb6dd536" targetNamespace="http://schemas.microsoft.com/office/2006/metadata/properties" ma:root="true" ma:fieldsID="e2b03db5b400fafe166f1f39b01674c3" ns2:_="" ns3:_="">
    <xsd:import namespace="2ca85e5b-2e8d-4920-b782-547ab2b91b5f"/>
    <xsd:import namespace="2ec7e3c1-4b2b-404b-843a-ad2deb6dd53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a85e5b-2e8d-4920-b782-547ab2b91b5f"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lcf76f155ced4ddcb4097134ff3c332f" ma:index="7" nillable="true" ma:taxonomy="true" ma:internalName="lcf76f155ced4ddcb4097134ff3c332f" ma:taxonomyFieldName="MediaServiceImageTags" ma:displayName="Image Tags" ma:readOnly="false" ma:fieldId="{5cf76f15-5ced-4ddc-b409-7134ff3c332f}" ma:taxonomyMulti="true" ma:sspId="d14bac98-5113-406b-b318-cf41e128ef4c" ma:termSetId="09814cd3-568e-fe90-9814-8d621ff8fb84" ma:anchorId="fba54fb3-c3e1-fe81-a776-ca4b69148c4d" ma:open="true" ma:isKeyword="false">
      <xsd:complexType>
        <xsd:sequence>
          <xsd:element ref="pc:Terms" minOccurs="0" maxOccurs="1"/>
        </xsd:sequence>
      </xsd:complexType>
    </xsd:element>
    <xsd:element name="MediaServiceDateTaken" ma:index="9" nillable="true" ma:displayName="MediaServiceDateTaken" ma:hidden="true" ma:indexed="true" ma:internalName="MediaServiceDateTaken" ma:readOnly="true">
      <xsd:simpleType>
        <xsd:restriction base="dms:Text"/>
      </xsd:simpleType>
    </xsd:element>
    <xsd:element name="MediaServiceLocation" ma:index="10" nillable="true" ma:displayName="Location" ma:indexed="true" ma:internalName="MediaServiceLocatio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c7e3c1-4b2b-404b-843a-ad2deb6dd536"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6c1f856b-f6e3-432d-9d43-58b2cea93304}" ma:internalName="TaxCatchAll" ma:showField="CatchAllData" ma:web="2ec7e3c1-4b2b-404b-843a-ad2deb6dd5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ca85e5b-2e8d-4920-b782-547ab2b91b5f">
      <Terms xmlns="http://schemas.microsoft.com/office/infopath/2007/PartnerControls"/>
    </lcf76f155ced4ddcb4097134ff3c332f>
    <TaxCatchAll xmlns="2ec7e3c1-4b2b-404b-843a-ad2deb6dd536" xsi:nil="true"/>
  </documentManagement>
</p:properties>
</file>

<file path=customXml/itemProps1.xml><?xml version="1.0" encoding="utf-8"?>
<ds:datastoreItem xmlns:ds="http://schemas.openxmlformats.org/officeDocument/2006/customXml" ds:itemID="{EB0117D7-7FC6-4F59-B54A-B3AF247E4C10}">
  <ds:schemaRefs>
    <ds:schemaRef ds:uri="http://schemas.microsoft.com/sharepoint/v3/contenttype/forms"/>
  </ds:schemaRefs>
</ds:datastoreItem>
</file>

<file path=customXml/itemProps2.xml><?xml version="1.0" encoding="utf-8"?>
<ds:datastoreItem xmlns:ds="http://schemas.openxmlformats.org/officeDocument/2006/customXml" ds:itemID="{22DBDDCD-C9B5-4AAB-99D5-196D9D9D59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a85e5b-2e8d-4920-b782-547ab2b91b5f"/>
    <ds:schemaRef ds:uri="2ec7e3c1-4b2b-404b-843a-ad2deb6dd5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6A9D453-867B-47F8-8A18-F600AD13F81D}">
  <ds:schemaRefs>
    <ds:schemaRef ds:uri="http://schemas.microsoft.com/office/2006/metadata/properties"/>
    <ds:schemaRef ds:uri="http://schemas.microsoft.com/office/infopath/2007/PartnerControls"/>
    <ds:schemaRef ds:uri="2ca85e5b-2e8d-4920-b782-547ab2b91b5f"/>
    <ds:schemaRef ds:uri="2ec7e3c1-4b2b-404b-843a-ad2deb6dd536"/>
  </ds:schemaRefs>
</ds:datastoreItem>
</file>

<file path=docProps/app.xml><?xml version="1.0" encoding="utf-8"?>
<Properties xmlns="http://schemas.openxmlformats.org/officeDocument/2006/extended-properties" xmlns:vt="http://schemas.openxmlformats.org/officeDocument/2006/docPropsVTypes">
  <TotalTime>58</TotalTime>
  <Words>211</Words>
  <Application>Microsoft Office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Marex FX Limited - Safeguarding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Worrall, Jonathan</dc:creator>
  <cp:lastModifiedBy>Lo, Ayesha</cp:lastModifiedBy>
  <cp:revision>7</cp:revision>
  <dcterms:created xsi:type="dcterms:W3CDTF">2026-02-23T13:59:28Z</dcterms:created>
  <dcterms:modified xsi:type="dcterms:W3CDTF">2026-02-24T10:21:26Z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0x01010089168D311282C84E88D82A46642A3FA4</vt:lpwstr>
  </property>
</Properties>
</file>